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autoCompressPictures="0">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72" r:id="rId14"/>
    <p:sldId id="269" r:id="rId15"/>
    <p:sldId id="270" r:id="rId16"/>
    <p:sldId id="271" r:id="rId17"/>
    <p:sldId id="273" r:id="rId18"/>
    <p:sldId id="274" r:id="rId19"/>
    <p:sldId id="275" r:id="rId20"/>
    <p:sldId id="276" r:id="rId21"/>
    <p:sldId id="277" r:id="rId22"/>
    <p:sldId id="278" r:id="rId23"/>
    <p:sldId id="279"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876" y="-114"/>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8/8/2020</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8/8/2020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8/8/2020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ar-SA"/>
              <a:t>انقر لتحرير نمط عنوان الشكل الرئيسي</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نص الشكل الرئيسي</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8/8/2020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8/8/2020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ar-SA"/>
              <a:t>انقر لتحرير نمط عنوان الشكل الرئيسي</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ar-SA"/>
              <a:t>انقر لتحرير أنماط نص الشكل الرئيسي</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8/8/2020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ar-SA"/>
              <a:t>انقر لتحرير نمط عنوان الشكل الرئيسي</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ar-SA"/>
              <a:t>انقر لتحرير أنماط نص الشكل الرئيسي</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8/8/2020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idx="1"/>
          </p:nvPr>
        </p:nvSpPr>
        <p:spPr/>
        <p:txBody>
          <a:bodyPr anchor="ct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8/8/2020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8/8/2020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ar-SA"/>
              <a:t>انقر لتحرير نمط عنوان الشكل الرئيسي</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8/8/2020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8/8/2020</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1" eaLnBrk="1" latinLnBrk="0" hangingPunct="1">
        <a:spcBef>
          <a:spcPct val="0"/>
        </a:spcBef>
        <a:buNone/>
        <a:defRPr sz="4000" kern="1200" cap="none">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r" defTabSz="457200" rtl="1"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r" defTabSz="457200" rtl="1"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r" defTabSz="457200" rtl="1"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أشكال الشبكات</a:t>
            </a:r>
            <a:endParaRPr lang="ar-IQ" dirty="0"/>
          </a:p>
        </p:txBody>
      </p:sp>
      <p:sp>
        <p:nvSpPr>
          <p:cNvPr id="3" name="عنوان فرعي 2"/>
          <p:cNvSpPr>
            <a:spLocks noGrp="1"/>
          </p:cNvSpPr>
          <p:nvPr>
            <p:ph type="subTitle" idx="1"/>
          </p:nvPr>
        </p:nvSpPr>
        <p:spPr/>
        <p:txBody>
          <a:bodyPr/>
          <a:lstStyle/>
          <a:p>
            <a:r>
              <a:rPr lang="ar-IQ" dirty="0" smtClean="0"/>
              <a:t>شبكات المعلومات/ مرحلة رابعة/ قسم المعلومات والمكتبات/ د. سلمان جودي داود</a:t>
            </a:r>
            <a:endParaRPr lang="ar-IQ" dirty="0"/>
          </a:p>
        </p:txBody>
      </p:sp>
    </p:spTree>
    <p:extLst>
      <p:ext uri="{BB962C8B-B14F-4D97-AF65-F5344CB8AC3E}">
        <p14:creationId xmlns:p14="http://schemas.microsoft.com/office/powerpoint/2010/main" val="2679676767"/>
      </p:ext>
    </p:extLst>
  </p:cSld>
  <p:clrMapOvr>
    <a:masterClrMapping/>
  </p:clrMapOvr>
  <mc:AlternateContent xmlns:mc="http://schemas.openxmlformats.org/markup-compatibility/2006" xmlns:p14="http://schemas.microsoft.com/office/powerpoint/2010/main">
    <mc:Choice Requires="p14">
      <p:transition spd="slow" p14:dur="2000" advTm="28400"/>
    </mc:Choice>
    <mc:Fallback xmlns="">
      <p:transition spd="slow" advTm="2840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الشبكة الخطية أو شبكة الباص (</a:t>
            </a:r>
            <a:r>
              <a:rPr lang="en-US" dirty="0"/>
              <a:t>Bus Network</a:t>
            </a:r>
            <a:r>
              <a:rPr lang="ar-IQ" dirty="0"/>
              <a:t>)</a:t>
            </a:r>
            <a:br>
              <a:rPr lang="ar-IQ" dirty="0"/>
            </a:br>
            <a:endParaRPr lang="ar-IQ" dirty="0"/>
          </a:p>
        </p:txBody>
      </p:sp>
      <p:sp>
        <p:nvSpPr>
          <p:cNvPr id="3" name="عنصر نائب للمحتوى 2"/>
          <p:cNvSpPr>
            <a:spLocks noGrp="1"/>
          </p:cNvSpPr>
          <p:nvPr>
            <p:ph idx="1"/>
          </p:nvPr>
        </p:nvSpPr>
        <p:spPr/>
        <p:txBody>
          <a:bodyPr/>
          <a:lstStyle/>
          <a:p>
            <a:pPr marL="0" indent="0">
              <a:buNone/>
            </a:pPr>
            <a:r>
              <a:rPr lang="ar-IQ" dirty="0" smtClean="0"/>
              <a:t>4. إن جميع الأجهزة تتمتع بمستوى متساوي واحد، حيث تعمل من دون حاجة إلى وجود حاسوب خادم مزود </a:t>
            </a:r>
            <a:r>
              <a:rPr lang="en-US" dirty="0" smtClean="0"/>
              <a:t>Server</a:t>
            </a:r>
            <a:r>
              <a:rPr lang="ar-IQ" dirty="0" smtClean="0"/>
              <a:t>.</a:t>
            </a:r>
          </a:p>
          <a:p>
            <a:pPr marL="0" indent="0">
              <a:buNone/>
            </a:pPr>
            <a:r>
              <a:rPr lang="ar-IQ" dirty="0" smtClean="0"/>
              <a:t>5. من السهولة إضافة أي جهاز.</a:t>
            </a:r>
          </a:p>
          <a:p>
            <a:pPr marL="0" indent="0">
              <a:buNone/>
            </a:pPr>
            <a:r>
              <a:rPr lang="ar-IQ" dirty="0" smtClean="0"/>
              <a:t>6. يستطيع كل جهاز فيها تخصيص البيانات والمعلومات والموارد المتوافرة لديه إلى الأجهزة الأخرى المشاركة.</a:t>
            </a:r>
          </a:p>
          <a:p>
            <a:pPr marL="0" indent="0">
              <a:buNone/>
            </a:pPr>
            <a:endParaRPr lang="ar-IQ" dirty="0"/>
          </a:p>
        </p:txBody>
      </p:sp>
    </p:spTree>
    <p:extLst>
      <p:ext uri="{BB962C8B-B14F-4D97-AF65-F5344CB8AC3E}">
        <p14:creationId xmlns:p14="http://schemas.microsoft.com/office/powerpoint/2010/main" val="1774673787"/>
      </p:ext>
    </p:extLst>
  </p:cSld>
  <p:clrMapOvr>
    <a:masterClrMapping/>
  </p:clrMapOvr>
  <mc:AlternateContent xmlns:mc="http://schemas.openxmlformats.org/markup-compatibility/2006" xmlns:p14="http://schemas.microsoft.com/office/powerpoint/2010/main">
    <mc:Choice Requires="p14">
      <p:transition spd="slow" p14:dur="2000" advTm="33869"/>
    </mc:Choice>
    <mc:Fallback xmlns="">
      <p:transition spd="slow" advTm="33869"/>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الشبكة الخطية أو شبكة الباص (</a:t>
            </a:r>
            <a:r>
              <a:rPr lang="en-US" dirty="0"/>
              <a:t>Bus Network</a:t>
            </a:r>
            <a:r>
              <a:rPr lang="ar-IQ" dirty="0"/>
              <a:t>)</a:t>
            </a:r>
            <a:br>
              <a:rPr lang="ar-IQ" dirty="0"/>
            </a:br>
            <a:endParaRPr lang="ar-IQ" dirty="0"/>
          </a:p>
        </p:txBody>
      </p:sp>
      <p:sp>
        <p:nvSpPr>
          <p:cNvPr id="3" name="عنصر نائب للمحتوى 2"/>
          <p:cNvSpPr>
            <a:spLocks noGrp="1"/>
          </p:cNvSpPr>
          <p:nvPr>
            <p:ph idx="1"/>
          </p:nvPr>
        </p:nvSpPr>
        <p:spPr/>
        <p:txBody>
          <a:bodyPr>
            <a:normAutofit fontScale="92500" lnSpcReduction="10000"/>
          </a:bodyPr>
          <a:lstStyle/>
          <a:p>
            <a:pPr marL="0" indent="0">
              <a:buNone/>
            </a:pPr>
            <a:r>
              <a:rPr lang="ar-IQ" dirty="0" smtClean="0"/>
              <a:t>العيوب/</a:t>
            </a:r>
          </a:p>
          <a:p>
            <a:pPr marL="457200" indent="-457200">
              <a:buAutoNum type="arabicPeriod"/>
            </a:pPr>
            <a:r>
              <a:rPr lang="ar-IQ" dirty="0" smtClean="0"/>
              <a:t>قلة أو قصر المساحة التي يتم تغطيتها شبكيا.</a:t>
            </a:r>
          </a:p>
          <a:p>
            <a:pPr marL="457200" indent="-457200">
              <a:buAutoNum type="arabicPeriod"/>
            </a:pPr>
            <a:r>
              <a:rPr lang="ar-IQ" dirty="0" smtClean="0"/>
              <a:t>إن تعطل الكابل الرئيسي يؤدي إلى تعطل وتوقف عمل الشبكة.</a:t>
            </a:r>
          </a:p>
          <a:p>
            <a:pPr marL="457200" indent="-457200">
              <a:buAutoNum type="arabicPeriod"/>
            </a:pPr>
            <a:r>
              <a:rPr lang="ar-IQ" dirty="0" smtClean="0"/>
              <a:t>صعوبة حل المشاكل التي تحدث في الشبكة نظرا لصعوبة تحديد الخلل وإصلاحه.</a:t>
            </a:r>
          </a:p>
          <a:p>
            <a:pPr marL="457200" indent="-457200">
              <a:buAutoNum type="arabicPeriod"/>
            </a:pPr>
            <a:r>
              <a:rPr lang="ar-IQ" dirty="0" smtClean="0"/>
              <a:t>تفتقد إلى الإدارة المركزية.</a:t>
            </a:r>
          </a:p>
          <a:p>
            <a:pPr marL="457200" indent="-457200">
              <a:buAutoNum type="arabicPeriod"/>
            </a:pPr>
            <a:r>
              <a:rPr lang="ar-IQ" dirty="0" smtClean="0"/>
              <a:t>عملية الإرسال والاستلام تكون بطيئة في حالة زيادة عدد أجهزة الحاسوب المشاركة. </a:t>
            </a:r>
            <a:endParaRPr lang="ar-IQ" dirty="0"/>
          </a:p>
        </p:txBody>
      </p:sp>
    </p:spTree>
    <p:extLst>
      <p:ext uri="{BB962C8B-B14F-4D97-AF65-F5344CB8AC3E}">
        <p14:creationId xmlns:p14="http://schemas.microsoft.com/office/powerpoint/2010/main" val="1509721661"/>
      </p:ext>
    </p:extLst>
  </p:cSld>
  <p:clrMapOvr>
    <a:masterClrMapping/>
  </p:clrMapOvr>
  <mc:AlternateContent xmlns:mc="http://schemas.openxmlformats.org/markup-compatibility/2006" xmlns:p14="http://schemas.microsoft.com/office/powerpoint/2010/main">
    <mc:Choice Requires="p14">
      <p:transition spd="slow" p14:dur="2000" advTm="84884"/>
    </mc:Choice>
    <mc:Fallback xmlns="">
      <p:transition spd="slow" advTm="84884"/>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الشبكة الدائرية أو الحلقية (</a:t>
            </a:r>
            <a:r>
              <a:rPr lang="en-US" dirty="0"/>
              <a:t>Ring Network</a:t>
            </a:r>
            <a:r>
              <a:rPr lang="ar-IQ" dirty="0"/>
              <a:t>)</a:t>
            </a:r>
            <a:br>
              <a:rPr lang="ar-IQ" dirty="0"/>
            </a:br>
            <a:endParaRPr lang="ar-IQ" dirty="0"/>
          </a:p>
        </p:txBody>
      </p:sp>
      <p:sp>
        <p:nvSpPr>
          <p:cNvPr id="3" name="عنصر نائب للمحتوى 2"/>
          <p:cNvSpPr>
            <a:spLocks noGrp="1"/>
          </p:cNvSpPr>
          <p:nvPr>
            <p:ph idx="1"/>
          </p:nvPr>
        </p:nvSpPr>
        <p:spPr/>
        <p:txBody>
          <a:bodyPr/>
          <a:lstStyle/>
          <a:p>
            <a:pPr marL="0" indent="0" algn="just">
              <a:buNone/>
            </a:pPr>
            <a:r>
              <a:rPr lang="ar-IQ" dirty="0" smtClean="0"/>
              <a:t>يتم الربط بين جميع أجهزة الحاسوب والأجهزة الأخرى بسلك أو كابل دائري. لذا فان البيانات ترسل في اتجاه واحد، بحيث تمر من خلال كل جهاز على الشبكة. وهنا يقوم كل جهاز مشارك بدور المكرر والمقوي للبيانات والإشارات، فالبيانات والإشارات تمر عبر الدائرة، من حاسوب إلى حاسوب اخر، وباتجاه واحد وإن الشبكة لا تعتمد على حاسوب مضيف مركزي.</a:t>
            </a:r>
            <a:endParaRPr lang="ar-IQ" dirty="0"/>
          </a:p>
        </p:txBody>
      </p:sp>
    </p:spTree>
    <p:extLst>
      <p:ext uri="{BB962C8B-B14F-4D97-AF65-F5344CB8AC3E}">
        <p14:creationId xmlns:p14="http://schemas.microsoft.com/office/powerpoint/2010/main" val="4286812479"/>
      </p:ext>
    </p:extLst>
  </p:cSld>
  <p:clrMapOvr>
    <a:masterClrMapping/>
  </p:clrMapOvr>
  <mc:AlternateContent xmlns:mc="http://schemas.openxmlformats.org/markup-compatibility/2006" xmlns:p14="http://schemas.microsoft.com/office/powerpoint/2010/main">
    <mc:Choice Requires="p14">
      <p:transition spd="slow" p14:dur="2000" advTm="84857"/>
    </mc:Choice>
    <mc:Fallback xmlns="">
      <p:transition spd="slow" advTm="84857"/>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الشبكة الدائرية أو الحلقية (</a:t>
            </a:r>
            <a:r>
              <a:rPr lang="en-US" dirty="0"/>
              <a:t>Ring Network</a:t>
            </a:r>
            <a:r>
              <a:rPr lang="ar-IQ" dirty="0"/>
              <a:t>)</a:t>
            </a:r>
            <a:br>
              <a:rPr lang="ar-IQ" dirty="0"/>
            </a:br>
            <a:endParaRPr lang="ar-IQ" dirty="0"/>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38400" y="2362200"/>
            <a:ext cx="8305800" cy="3429000"/>
          </a:xfrm>
        </p:spPr>
      </p:pic>
    </p:spTree>
    <p:extLst>
      <p:ext uri="{BB962C8B-B14F-4D97-AF65-F5344CB8AC3E}">
        <p14:creationId xmlns:p14="http://schemas.microsoft.com/office/powerpoint/2010/main" val="577379124"/>
      </p:ext>
    </p:extLst>
  </p:cSld>
  <p:clrMapOvr>
    <a:masterClrMapping/>
  </p:clrMapOvr>
  <mc:AlternateContent xmlns:mc="http://schemas.openxmlformats.org/markup-compatibility/2006" xmlns:p14="http://schemas.microsoft.com/office/powerpoint/2010/main">
    <mc:Choice Requires="p14">
      <p:transition spd="slow" p14:dur="2000" advTm="34381"/>
    </mc:Choice>
    <mc:Fallback xmlns="">
      <p:transition spd="slow" advTm="34381"/>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الشبكة الدائرية أو الحلقية (</a:t>
            </a:r>
            <a:r>
              <a:rPr lang="en-US" dirty="0"/>
              <a:t>Ring Network</a:t>
            </a:r>
            <a:r>
              <a:rPr lang="ar-IQ" dirty="0"/>
              <a:t>)</a:t>
            </a:r>
            <a:br>
              <a:rPr lang="ar-IQ" dirty="0"/>
            </a:br>
            <a:endParaRPr lang="ar-IQ" dirty="0"/>
          </a:p>
        </p:txBody>
      </p:sp>
      <p:sp>
        <p:nvSpPr>
          <p:cNvPr id="3" name="عنصر نائب للمحتوى 2"/>
          <p:cNvSpPr>
            <a:spLocks noGrp="1"/>
          </p:cNvSpPr>
          <p:nvPr>
            <p:ph idx="1"/>
          </p:nvPr>
        </p:nvSpPr>
        <p:spPr/>
        <p:txBody>
          <a:bodyPr/>
          <a:lstStyle/>
          <a:p>
            <a:pPr marL="0" indent="0">
              <a:buNone/>
            </a:pPr>
            <a:r>
              <a:rPr lang="ar-IQ" dirty="0" smtClean="0"/>
              <a:t>المزايا/</a:t>
            </a:r>
          </a:p>
          <a:p>
            <a:pPr marL="457200" indent="-457200">
              <a:buAutoNum type="arabicPeriod"/>
            </a:pPr>
            <a:r>
              <a:rPr lang="ar-IQ" dirty="0" smtClean="0"/>
              <a:t>قليلة التكاليف المالية، بالنظر لوجود خط تشغيل رئيسي واحد لنقل البيانات.</a:t>
            </a:r>
          </a:p>
          <a:p>
            <a:pPr marL="457200" indent="-457200">
              <a:buAutoNum type="arabicPeriod"/>
            </a:pPr>
            <a:r>
              <a:rPr lang="ar-IQ" dirty="0" smtClean="0"/>
              <a:t>تستطيع أن تغطي مساحة جغرافية واسعة نظرا لأن كل جهاز مشارك في الشبكة يعيد تقوية إشارة البيانات عند مرورها.</a:t>
            </a:r>
          </a:p>
          <a:p>
            <a:pPr marL="457200" indent="-457200">
              <a:buAutoNum type="arabicPeriod"/>
            </a:pPr>
            <a:r>
              <a:rPr lang="ar-IQ" dirty="0" smtClean="0"/>
              <a:t>تمتاز بسرعة نقل البيانات والمعلومات بينها.</a:t>
            </a:r>
            <a:endParaRPr lang="ar-IQ" dirty="0"/>
          </a:p>
        </p:txBody>
      </p:sp>
    </p:spTree>
    <p:extLst>
      <p:ext uri="{BB962C8B-B14F-4D97-AF65-F5344CB8AC3E}">
        <p14:creationId xmlns:p14="http://schemas.microsoft.com/office/powerpoint/2010/main" val="3036703357"/>
      </p:ext>
    </p:extLst>
  </p:cSld>
  <p:clrMapOvr>
    <a:masterClrMapping/>
  </p:clrMapOvr>
  <mc:AlternateContent xmlns:mc="http://schemas.openxmlformats.org/markup-compatibility/2006" xmlns:p14="http://schemas.microsoft.com/office/powerpoint/2010/main">
    <mc:Choice Requires="p14">
      <p:transition spd="slow" p14:dur="2000" advTm="56853"/>
    </mc:Choice>
    <mc:Fallback xmlns="">
      <p:transition spd="slow" advTm="56853"/>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الشبكة الدائرية أو الحلقية (</a:t>
            </a:r>
            <a:r>
              <a:rPr lang="en-US" dirty="0"/>
              <a:t>Ring Network</a:t>
            </a:r>
            <a:r>
              <a:rPr lang="ar-IQ" dirty="0"/>
              <a:t>)</a:t>
            </a:r>
            <a:br>
              <a:rPr lang="ar-IQ" dirty="0"/>
            </a:br>
            <a:endParaRPr lang="ar-IQ" dirty="0"/>
          </a:p>
        </p:txBody>
      </p:sp>
      <p:sp>
        <p:nvSpPr>
          <p:cNvPr id="3" name="عنصر نائب للمحتوى 2"/>
          <p:cNvSpPr>
            <a:spLocks noGrp="1"/>
          </p:cNvSpPr>
          <p:nvPr>
            <p:ph idx="1"/>
          </p:nvPr>
        </p:nvSpPr>
        <p:spPr/>
        <p:txBody>
          <a:bodyPr/>
          <a:lstStyle/>
          <a:p>
            <a:pPr marL="0" indent="0">
              <a:buNone/>
            </a:pPr>
            <a:r>
              <a:rPr lang="ar-IQ" dirty="0" smtClean="0"/>
              <a:t>4. يمكن إضافة أجهزة ومستخدمين جدد إلى الشبكة بسهولة.</a:t>
            </a:r>
          </a:p>
          <a:p>
            <a:pPr marL="0" indent="0">
              <a:buNone/>
            </a:pPr>
            <a:r>
              <a:rPr lang="ar-IQ" dirty="0" smtClean="0"/>
              <a:t>5. لا تعاني من تصادم في البيانات.</a:t>
            </a:r>
          </a:p>
          <a:p>
            <a:pPr marL="0" indent="0">
              <a:buNone/>
            </a:pPr>
            <a:r>
              <a:rPr lang="ar-IQ" dirty="0" smtClean="0"/>
              <a:t>6. سهولة إداراتها.</a:t>
            </a:r>
            <a:endParaRPr lang="ar-IQ" dirty="0"/>
          </a:p>
        </p:txBody>
      </p:sp>
    </p:spTree>
    <p:extLst>
      <p:ext uri="{BB962C8B-B14F-4D97-AF65-F5344CB8AC3E}">
        <p14:creationId xmlns:p14="http://schemas.microsoft.com/office/powerpoint/2010/main" val="3918898312"/>
      </p:ext>
    </p:extLst>
  </p:cSld>
  <p:clrMapOvr>
    <a:masterClrMapping/>
  </p:clrMapOvr>
  <mc:AlternateContent xmlns:mc="http://schemas.openxmlformats.org/markup-compatibility/2006" xmlns:p14="http://schemas.microsoft.com/office/powerpoint/2010/main">
    <mc:Choice Requires="p14">
      <p:transition spd="slow" p14:dur="2000" advTm="20315"/>
    </mc:Choice>
    <mc:Fallback xmlns="">
      <p:transition spd="slow" advTm="20315"/>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الشبكة الدائرية أو الحلقية (</a:t>
            </a:r>
            <a:r>
              <a:rPr lang="en-US" dirty="0"/>
              <a:t>Ring Network</a:t>
            </a:r>
            <a:r>
              <a:rPr lang="ar-IQ" dirty="0"/>
              <a:t>)</a:t>
            </a:r>
            <a:br>
              <a:rPr lang="ar-IQ" dirty="0"/>
            </a:br>
            <a:endParaRPr lang="ar-IQ" dirty="0"/>
          </a:p>
        </p:txBody>
      </p:sp>
      <p:sp>
        <p:nvSpPr>
          <p:cNvPr id="3" name="عنصر نائب للمحتوى 2"/>
          <p:cNvSpPr>
            <a:spLocks noGrp="1"/>
          </p:cNvSpPr>
          <p:nvPr>
            <p:ph idx="1"/>
          </p:nvPr>
        </p:nvSpPr>
        <p:spPr/>
        <p:txBody>
          <a:bodyPr/>
          <a:lstStyle/>
          <a:p>
            <a:pPr marL="0" indent="0">
              <a:buNone/>
            </a:pPr>
            <a:r>
              <a:rPr lang="ar-IQ" dirty="0" smtClean="0"/>
              <a:t>العيوب/</a:t>
            </a:r>
          </a:p>
          <a:p>
            <a:pPr marL="457200" indent="-457200">
              <a:buAutoNum type="arabicPeriod"/>
            </a:pPr>
            <a:r>
              <a:rPr lang="ar-IQ" dirty="0" smtClean="0"/>
              <a:t>بمجرد تعطل أي حاسوب مشارك في الشبكة فان الشبكة كلها تتعطل.</a:t>
            </a:r>
          </a:p>
          <a:p>
            <a:pPr marL="457200" indent="-457200">
              <a:buAutoNum type="arabicPeriod"/>
            </a:pPr>
            <a:r>
              <a:rPr lang="ar-IQ" dirty="0" smtClean="0"/>
              <a:t>عند توسيع الشبكة فإن ذلك يؤدي إلى تعطلها بشكل وقتي لحين الانتهاء من اجراءات الإضافة.  </a:t>
            </a:r>
            <a:endParaRPr lang="ar-IQ" dirty="0"/>
          </a:p>
        </p:txBody>
      </p:sp>
    </p:spTree>
    <p:extLst>
      <p:ext uri="{BB962C8B-B14F-4D97-AF65-F5344CB8AC3E}">
        <p14:creationId xmlns:p14="http://schemas.microsoft.com/office/powerpoint/2010/main" val="3552513215"/>
      </p:ext>
    </p:extLst>
  </p:cSld>
  <p:clrMapOvr>
    <a:masterClrMapping/>
  </p:clrMapOvr>
  <mc:AlternateContent xmlns:mc="http://schemas.openxmlformats.org/markup-compatibility/2006" xmlns:p14="http://schemas.microsoft.com/office/powerpoint/2010/main">
    <mc:Choice Requires="p14">
      <p:transition spd="slow" p14:dur="2000" advTm="37790"/>
    </mc:Choice>
    <mc:Fallback xmlns="">
      <p:transition spd="slow" advTm="37790"/>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الشبكة الهرمية (</a:t>
            </a:r>
            <a:r>
              <a:rPr lang="en-US" dirty="0"/>
              <a:t>Hierarchical Network</a:t>
            </a:r>
            <a:r>
              <a:rPr lang="ar-IQ" dirty="0"/>
              <a:t>)</a:t>
            </a:r>
            <a:br>
              <a:rPr lang="ar-IQ" dirty="0"/>
            </a:br>
            <a:endParaRPr lang="ar-IQ" dirty="0"/>
          </a:p>
        </p:txBody>
      </p:sp>
      <p:sp>
        <p:nvSpPr>
          <p:cNvPr id="3" name="عنصر نائب للمحتوى 2"/>
          <p:cNvSpPr>
            <a:spLocks noGrp="1"/>
          </p:cNvSpPr>
          <p:nvPr>
            <p:ph idx="1"/>
          </p:nvPr>
        </p:nvSpPr>
        <p:spPr/>
        <p:txBody>
          <a:bodyPr/>
          <a:lstStyle/>
          <a:p>
            <a:pPr marL="0" indent="0" algn="just">
              <a:buNone/>
            </a:pPr>
            <a:r>
              <a:rPr lang="ar-IQ" dirty="0" smtClean="0"/>
              <a:t>تأخذ شكل شجرية </a:t>
            </a:r>
            <a:r>
              <a:rPr lang="en-US" dirty="0" smtClean="0"/>
              <a:t>Tree Network</a:t>
            </a:r>
            <a:r>
              <a:rPr lang="ar-IQ" dirty="0" smtClean="0"/>
              <a:t> أحيانا، وقد تمثل عدة شبكات باص </a:t>
            </a:r>
            <a:r>
              <a:rPr lang="en-US" dirty="0" smtClean="0"/>
              <a:t>Bus Network</a:t>
            </a:r>
            <a:r>
              <a:rPr lang="ar-IQ" dirty="0" smtClean="0"/>
              <a:t> مرتبطة مع بعضها شبكة شجرية أو هرمية واحدة. وفي هذا الشكل من شبكات الحواسيب المتوفرة في مراكز ومؤسسات المعلومات المشاركة يكون ارتباط حاسوب مركزي، عبر نقاط اتصال متعددة بحواسيب أخرى تكون هي أو عدد منها مرتبطة بحواسيب وطرفيات </a:t>
            </a:r>
            <a:r>
              <a:rPr lang="en-US" dirty="0" smtClean="0"/>
              <a:t> Terminals</a:t>
            </a:r>
            <a:r>
              <a:rPr lang="ar-IQ" dirty="0" smtClean="0"/>
              <a:t> ثالثة، موزعة على شكل يشبه الشجرة.</a:t>
            </a:r>
            <a:endParaRPr lang="ar-IQ" dirty="0"/>
          </a:p>
        </p:txBody>
      </p:sp>
    </p:spTree>
    <p:extLst>
      <p:ext uri="{BB962C8B-B14F-4D97-AF65-F5344CB8AC3E}">
        <p14:creationId xmlns:p14="http://schemas.microsoft.com/office/powerpoint/2010/main" val="3371177272"/>
      </p:ext>
    </p:extLst>
  </p:cSld>
  <p:clrMapOvr>
    <a:masterClrMapping/>
  </p:clrMapOvr>
  <mc:AlternateContent xmlns:mc="http://schemas.openxmlformats.org/markup-compatibility/2006" xmlns:p14="http://schemas.microsoft.com/office/powerpoint/2010/main">
    <mc:Choice Requires="p14">
      <p:transition spd="slow" p14:dur="2000" advTm="111000"/>
    </mc:Choice>
    <mc:Fallback xmlns="">
      <p:transition spd="slow" advTm="111000"/>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الشبكة الهرمية (</a:t>
            </a:r>
            <a:r>
              <a:rPr lang="en-US" dirty="0"/>
              <a:t>Hierarchical Network</a:t>
            </a:r>
            <a:r>
              <a:rPr lang="ar-IQ" dirty="0"/>
              <a:t>)</a:t>
            </a:r>
            <a:br>
              <a:rPr lang="ar-IQ" dirty="0"/>
            </a:br>
            <a:endParaRPr lang="ar-IQ" dirty="0"/>
          </a:p>
        </p:txBody>
      </p:sp>
      <p:sp>
        <p:nvSpPr>
          <p:cNvPr id="3" name="عنصر نائب للمحتوى 2"/>
          <p:cNvSpPr>
            <a:spLocks noGrp="1"/>
          </p:cNvSpPr>
          <p:nvPr>
            <p:ph idx="1"/>
          </p:nvPr>
        </p:nvSpPr>
        <p:spPr/>
        <p:txBody>
          <a:bodyPr/>
          <a:lstStyle/>
          <a:p>
            <a:pPr marL="0" indent="0" algn="just">
              <a:buNone/>
            </a:pPr>
            <a:r>
              <a:rPr lang="ar-IQ" dirty="0" smtClean="0"/>
              <a:t>وهذا الشكل من الشبكات يمكن أن يعتبر مركزيا، بالنسبة لحاسوب المركز الرئيسي التي تمثل نقطة الارتكاز، وحواسيب المراكز المرتبطة بها مباشرة، إلا أنها تكون لا مركزية بالنسبة لحواسيب المراكز الفرعية الأخرى المرتبطة بحواسيب المراكز الثانوية.</a:t>
            </a:r>
            <a:endParaRPr lang="ar-IQ" dirty="0"/>
          </a:p>
        </p:txBody>
      </p:sp>
    </p:spTree>
    <p:extLst>
      <p:ext uri="{BB962C8B-B14F-4D97-AF65-F5344CB8AC3E}">
        <p14:creationId xmlns:p14="http://schemas.microsoft.com/office/powerpoint/2010/main" val="3469736645"/>
      </p:ext>
    </p:extLst>
  </p:cSld>
  <p:clrMapOvr>
    <a:masterClrMapping/>
  </p:clrMapOvr>
  <mc:AlternateContent xmlns:mc="http://schemas.openxmlformats.org/markup-compatibility/2006" xmlns:p14="http://schemas.microsoft.com/office/powerpoint/2010/main">
    <mc:Choice Requires="p14">
      <p:transition spd="slow" p14:dur="2000" advTm="30302"/>
    </mc:Choice>
    <mc:Fallback xmlns="">
      <p:transition spd="slow" advTm="30302"/>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الشبكة الهرمية (</a:t>
            </a:r>
            <a:r>
              <a:rPr lang="en-US" dirty="0"/>
              <a:t>Hierarchical Network</a:t>
            </a:r>
            <a:r>
              <a:rPr lang="ar-IQ" dirty="0"/>
              <a:t>)</a:t>
            </a:r>
            <a:br>
              <a:rPr lang="ar-IQ" dirty="0"/>
            </a:br>
            <a:endParaRPr lang="ar-IQ" dirty="0"/>
          </a:p>
        </p:txBody>
      </p:sp>
      <p:pic>
        <p:nvPicPr>
          <p:cNvPr id="5" name="عنصر نائب للمحتوى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90800" y="2209800"/>
            <a:ext cx="7924800" cy="3352800"/>
          </a:xfrm>
        </p:spPr>
      </p:pic>
    </p:spTree>
    <p:extLst>
      <p:ext uri="{BB962C8B-B14F-4D97-AF65-F5344CB8AC3E}">
        <p14:creationId xmlns:p14="http://schemas.microsoft.com/office/powerpoint/2010/main" val="1286823259"/>
      </p:ext>
    </p:extLst>
  </p:cSld>
  <p:clrMapOvr>
    <a:masterClrMapping/>
  </p:clrMapOvr>
  <mc:AlternateContent xmlns:mc="http://schemas.openxmlformats.org/markup-compatibility/2006" xmlns:p14="http://schemas.microsoft.com/office/powerpoint/2010/main">
    <mc:Choice Requires="p14">
      <p:transition spd="slow" p14:dur="2000" advTm="45652"/>
    </mc:Choice>
    <mc:Fallback xmlns="">
      <p:transition spd="slow" advTm="45652"/>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أشكال الشبكات</a:t>
            </a:r>
          </a:p>
        </p:txBody>
      </p:sp>
      <p:sp>
        <p:nvSpPr>
          <p:cNvPr id="3" name="عنصر نائب للمحتوى 2"/>
          <p:cNvSpPr>
            <a:spLocks noGrp="1"/>
          </p:cNvSpPr>
          <p:nvPr>
            <p:ph idx="1"/>
          </p:nvPr>
        </p:nvSpPr>
        <p:spPr/>
        <p:txBody>
          <a:bodyPr/>
          <a:lstStyle/>
          <a:p>
            <a:pPr marL="457200" indent="-457200">
              <a:buAutoNum type="arabicPeriod"/>
            </a:pPr>
            <a:r>
              <a:rPr lang="ar-IQ" dirty="0" smtClean="0"/>
              <a:t>الشبكة النجمية (</a:t>
            </a:r>
            <a:r>
              <a:rPr lang="en-US" dirty="0" smtClean="0"/>
              <a:t>(Star Network</a:t>
            </a:r>
            <a:r>
              <a:rPr lang="ar-IQ" dirty="0" smtClean="0"/>
              <a:t> </a:t>
            </a:r>
          </a:p>
          <a:p>
            <a:pPr marL="457200" indent="-457200">
              <a:buAutoNum type="arabicPeriod"/>
            </a:pPr>
            <a:r>
              <a:rPr lang="ar-IQ" dirty="0" smtClean="0"/>
              <a:t>الشبكة الخطية أو شبكة الباص (</a:t>
            </a:r>
            <a:r>
              <a:rPr lang="en-US" dirty="0" smtClean="0"/>
              <a:t>Bus Network</a:t>
            </a:r>
            <a:r>
              <a:rPr lang="ar-IQ" dirty="0" smtClean="0"/>
              <a:t>)</a:t>
            </a:r>
          </a:p>
          <a:p>
            <a:pPr marL="457200" indent="-457200">
              <a:buAutoNum type="arabicPeriod"/>
            </a:pPr>
            <a:r>
              <a:rPr lang="ar-IQ" dirty="0" smtClean="0"/>
              <a:t>الشبكة الدائرية أو الحلقية (</a:t>
            </a:r>
            <a:r>
              <a:rPr lang="en-US" dirty="0" smtClean="0"/>
              <a:t>Ring Network</a:t>
            </a:r>
            <a:r>
              <a:rPr lang="ar-IQ" dirty="0" smtClean="0"/>
              <a:t>)</a:t>
            </a:r>
          </a:p>
          <a:p>
            <a:pPr marL="457200" indent="-457200">
              <a:buAutoNum type="arabicPeriod"/>
            </a:pPr>
            <a:r>
              <a:rPr lang="ar-IQ" dirty="0" smtClean="0"/>
              <a:t>الشبكة الهرمية (</a:t>
            </a:r>
            <a:r>
              <a:rPr lang="en-US" dirty="0" smtClean="0"/>
              <a:t>Hierarchical Network</a:t>
            </a:r>
            <a:r>
              <a:rPr lang="ar-IQ" dirty="0" smtClean="0"/>
              <a:t>)</a:t>
            </a:r>
          </a:p>
          <a:p>
            <a:pPr marL="457200" indent="-457200">
              <a:buAutoNum type="arabicPeriod"/>
            </a:pPr>
            <a:r>
              <a:rPr lang="ar-IQ" dirty="0" smtClean="0"/>
              <a:t>شبكة النظير للنظير (</a:t>
            </a:r>
            <a:r>
              <a:rPr lang="en-US" dirty="0" smtClean="0"/>
              <a:t>Peer to Peer</a:t>
            </a:r>
            <a:r>
              <a:rPr lang="ar-IQ" dirty="0" smtClean="0"/>
              <a:t>)</a:t>
            </a:r>
            <a:endParaRPr lang="ar-IQ" dirty="0"/>
          </a:p>
        </p:txBody>
      </p:sp>
    </p:spTree>
    <p:extLst>
      <p:ext uri="{BB962C8B-B14F-4D97-AF65-F5344CB8AC3E}">
        <p14:creationId xmlns:p14="http://schemas.microsoft.com/office/powerpoint/2010/main" val="1004179406"/>
      </p:ext>
    </p:extLst>
  </p:cSld>
  <p:clrMapOvr>
    <a:masterClrMapping/>
  </p:clrMapOvr>
  <mc:AlternateContent xmlns:mc="http://schemas.openxmlformats.org/markup-compatibility/2006" xmlns:p14="http://schemas.microsoft.com/office/powerpoint/2010/main">
    <mc:Choice Requires="p14">
      <p:transition spd="slow" p14:dur="2000" advTm="41129"/>
    </mc:Choice>
    <mc:Fallback xmlns="">
      <p:transition spd="slow" advTm="41129"/>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شبكة النظير للنظير (</a:t>
            </a:r>
            <a:r>
              <a:rPr lang="en-US" dirty="0"/>
              <a:t>Peer to Peer</a:t>
            </a:r>
            <a:r>
              <a:rPr lang="ar-IQ" dirty="0"/>
              <a:t>)</a:t>
            </a:r>
            <a:br>
              <a:rPr lang="ar-IQ" dirty="0"/>
            </a:br>
            <a:endParaRPr lang="ar-IQ" dirty="0"/>
          </a:p>
        </p:txBody>
      </p:sp>
      <p:sp>
        <p:nvSpPr>
          <p:cNvPr id="3" name="عنصر نائب للمحتوى 2"/>
          <p:cNvSpPr>
            <a:spLocks noGrp="1"/>
          </p:cNvSpPr>
          <p:nvPr>
            <p:ph idx="1"/>
          </p:nvPr>
        </p:nvSpPr>
        <p:spPr/>
        <p:txBody>
          <a:bodyPr/>
          <a:lstStyle/>
          <a:p>
            <a:pPr marL="0" indent="0" algn="just">
              <a:buNone/>
            </a:pPr>
            <a:r>
              <a:rPr lang="ar-IQ" dirty="0" smtClean="0"/>
              <a:t>تتكون من مجموعة من الأجهزة المتصلة مع بعضها البعض، لتكون متساوية في الأداء والوظائف والخدمات التي تقدمها. فهي تودي وظائف المزود والزبون في آن واحد. وبالتالي فان كل جهاز يستطيع تزويد غيره من الاجهزة بالمعلومات، ويطلب المعلومات من غيره من الاجهزة المرتبطة بالشبكة.   </a:t>
            </a:r>
            <a:endParaRPr lang="ar-IQ" dirty="0"/>
          </a:p>
        </p:txBody>
      </p:sp>
    </p:spTree>
    <p:extLst>
      <p:ext uri="{BB962C8B-B14F-4D97-AF65-F5344CB8AC3E}">
        <p14:creationId xmlns:p14="http://schemas.microsoft.com/office/powerpoint/2010/main" val="1206963255"/>
      </p:ext>
    </p:extLst>
  </p:cSld>
  <p:clrMapOvr>
    <a:masterClrMapping/>
  </p:clrMapOvr>
  <mc:AlternateContent xmlns:mc="http://schemas.openxmlformats.org/markup-compatibility/2006" xmlns:p14="http://schemas.microsoft.com/office/powerpoint/2010/main">
    <mc:Choice Requires="p14">
      <p:transition spd="slow" p14:dur="2000" advTm="82621"/>
    </mc:Choice>
    <mc:Fallback xmlns="">
      <p:transition spd="slow" advTm="82621"/>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شبكة النظير للنظير (</a:t>
            </a:r>
            <a:r>
              <a:rPr lang="en-US" dirty="0"/>
              <a:t>Peer to Peer</a:t>
            </a:r>
            <a:r>
              <a:rPr lang="ar-IQ" dirty="0"/>
              <a:t>)</a:t>
            </a:r>
            <a:br>
              <a:rPr lang="ar-IQ" dirty="0"/>
            </a:br>
            <a:endParaRPr lang="ar-IQ" dirty="0"/>
          </a:p>
        </p:txBody>
      </p:sp>
      <p:sp>
        <p:nvSpPr>
          <p:cNvPr id="3" name="عنصر نائب للمحتوى 2"/>
          <p:cNvSpPr>
            <a:spLocks noGrp="1"/>
          </p:cNvSpPr>
          <p:nvPr>
            <p:ph idx="1"/>
          </p:nvPr>
        </p:nvSpPr>
        <p:spPr/>
        <p:txBody>
          <a:bodyPr/>
          <a:lstStyle/>
          <a:p>
            <a:pPr marL="0" indent="0" algn="just">
              <a:buNone/>
            </a:pPr>
            <a:r>
              <a:rPr lang="ar-IQ" dirty="0" smtClean="0"/>
              <a:t>فالأجهزة والحواسيب المشاركة في هذا النوع من الشبكات لها حقوق متساوية، ولا تحتوي على جهاز خادم ومزود </a:t>
            </a:r>
            <a:r>
              <a:rPr lang="en-US" dirty="0" smtClean="0"/>
              <a:t> Server</a:t>
            </a:r>
            <a:r>
              <a:rPr lang="ar-IQ" dirty="0" smtClean="0"/>
              <a:t>كما وان اي جهاز في الشبكة يمكن ان يكون خادم أو زبون، حسب دوره.</a:t>
            </a:r>
          </a:p>
          <a:p>
            <a:pPr marL="0" indent="0" algn="just">
              <a:buNone/>
            </a:pPr>
            <a:r>
              <a:rPr lang="ar-IQ" dirty="0" smtClean="0"/>
              <a:t>ومن الضروري أن يكون عدد الأجهزة والحواسيب المشاركة في شبكة النظير للنظير محدودا، ويطلق على هذا النوع من الشبكات احيانا مجموعة عمل.</a:t>
            </a:r>
            <a:endParaRPr lang="ar-IQ" dirty="0"/>
          </a:p>
        </p:txBody>
      </p:sp>
    </p:spTree>
    <p:extLst>
      <p:ext uri="{BB962C8B-B14F-4D97-AF65-F5344CB8AC3E}">
        <p14:creationId xmlns:p14="http://schemas.microsoft.com/office/powerpoint/2010/main" val="2726010774"/>
      </p:ext>
    </p:extLst>
  </p:cSld>
  <p:clrMapOvr>
    <a:masterClrMapping/>
  </p:clrMapOvr>
  <mc:AlternateContent xmlns:mc="http://schemas.openxmlformats.org/markup-compatibility/2006" xmlns:p14="http://schemas.microsoft.com/office/powerpoint/2010/main">
    <mc:Choice Requires="p14">
      <p:transition spd="slow" p14:dur="2000" advTm="63267"/>
    </mc:Choice>
    <mc:Fallback xmlns="">
      <p:transition spd="slow" advTm="63267"/>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شبكة النظير للنظير (</a:t>
            </a:r>
            <a:r>
              <a:rPr lang="en-US" dirty="0"/>
              <a:t>Peer to Peer</a:t>
            </a:r>
            <a:r>
              <a:rPr lang="ar-IQ" dirty="0"/>
              <a:t>)</a:t>
            </a:r>
            <a:br>
              <a:rPr lang="ar-IQ" dirty="0"/>
            </a:br>
            <a:endParaRPr lang="ar-IQ" dirty="0"/>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14600" y="2286000"/>
            <a:ext cx="7696199" cy="3048000"/>
          </a:xfrm>
        </p:spPr>
      </p:pic>
    </p:spTree>
    <p:extLst>
      <p:ext uri="{BB962C8B-B14F-4D97-AF65-F5344CB8AC3E}">
        <p14:creationId xmlns:p14="http://schemas.microsoft.com/office/powerpoint/2010/main" val="159348657"/>
      </p:ext>
    </p:extLst>
  </p:cSld>
  <p:clrMapOvr>
    <a:masterClrMapping/>
  </p:clrMapOvr>
  <mc:AlternateContent xmlns:mc="http://schemas.openxmlformats.org/markup-compatibility/2006" xmlns:p14="http://schemas.microsoft.com/office/powerpoint/2010/main">
    <mc:Choice Requires="p14">
      <p:transition spd="slow" p14:dur="2000" advTm="35960"/>
    </mc:Choice>
    <mc:Fallback xmlns="">
      <p:transition spd="slow" advTm="35960"/>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84311" y="685800"/>
            <a:ext cx="10018713" cy="5105400"/>
          </a:xfrm>
        </p:spPr>
        <p:txBody>
          <a:bodyPr>
            <a:normAutofit/>
          </a:bodyPr>
          <a:lstStyle/>
          <a:p>
            <a:r>
              <a:rPr lang="ar-IQ" sz="8800" dirty="0" smtClean="0"/>
              <a:t>الى لقاء اخر</a:t>
            </a:r>
            <a:endParaRPr lang="ar-IQ" sz="8800" dirty="0"/>
          </a:p>
        </p:txBody>
      </p:sp>
    </p:spTree>
    <p:extLst>
      <p:ext uri="{BB962C8B-B14F-4D97-AF65-F5344CB8AC3E}">
        <p14:creationId xmlns:p14="http://schemas.microsoft.com/office/powerpoint/2010/main" val="3353457564"/>
      </p:ext>
    </p:extLst>
  </p:cSld>
  <p:clrMapOvr>
    <a:masterClrMapping/>
  </p:clrMapOvr>
  <mc:AlternateContent xmlns:mc="http://schemas.openxmlformats.org/markup-compatibility/2006" xmlns:p14="http://schemas.microsoft.com/office/powerpoint/2010/main">
    <mc:Choice Requires="p14">
      <p:transition spd="slow" p14:dur="2000" advTm="6533"/>
    </mc:Choice>
    <mc:Fallback xmlns="">
      <p:transition spd="slow" advTm="6533"/>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الشبكة النجمية (</a:t>
            </a:r>
            <a:r>
              <a:rPr lang="en-US" dirty="0"/>
              <a:t>(Star Network</a:t>
            </a:r>
            <a:r>
              <a:rPr lang="ar-IQ" dirty="0"/>
              <a:t> </a:t>
            </a:r>
            <a:br>
              <a:rPr lang="ar-IQ" dirty="0"/>
            </a:br>
            <a:endParaRPr lang="ar-IQ" dirty="0"/>
          </a:p>
        </p:txBody>
      </p:sp>
      <p:sp>
        <p:nvSpPr>
          <p:cNvPr id="3" name="عنصر نائب للمحتوى 2"/>
          <p:cNvSpPr>
            <a:spLocks noGrp="1"/>
          </p:cNvSpPr>
          <p:nvPr>
            <p:ph idx="1"/>
          </p:nvPr>
        </p:nvSpPr>
        <p:spPr/>
        <p:txBody>
          <a:bodyPr/>
          <a:lstStyle/>
          <a:p>
            <a:pPr marL="0" indent="0" algn="just">
              <a:buNone/>
            </a:pPr>
            <a:r>
              <a:rPr lang="ar-IQ" dirty="0" smtClean="0"/>
              <a:t>وهي تشتمل على حاسوب مضيف رئيسي مرتبط بعدد من الحواسيب الأصغر.  وكل أنواع الاتصال ينبغي أن يمر من خلال الحاسوب المضيف. وعلى هذا الاساس فإنه يمكن أن يكون هنالك مركز أو مؤسسة مركزية، لديها حاسوب مضيف (</a:t>
            </a:r>
            <a:r>
              <a:rPr lang="en-US" dirty="0" smtClean="0"/>
              <a:t>Host</a:t>
            </a:r>
            <a:r>
              <a:rPr lang="ar-IQ" dirty="0" smtClean="0"/>
              <a:t>) تتوسط مجموعة من المراكز الأخرى، التي تمتلك حواسيب أخرى موزعة على شكل نجمة، مرتبطة إلى عقدة ربط (</a:t>
            </a:r>
            <a:r>
              <a:rPr lang="en-US" dirty="0" smtClean="0"/>
              <a:t>node or hub</a:t>
            </a:r>
            <a:r>
              <a:rPr lang="ar-IQ" dirty="0" smtClean="0"/>
              <a:t>) خاصة بشكل مباشر.</a:t>
            </a:r>
            <a:endParaRPr lang="ar-IQ" dirty="0"/>
          </a:p>
        </p:txBody>
      </p:sp>
    </p:spTree>
    <p:extLst>
      <p:ext uri="{BB962C8B-B14F-4D97-AF65-F5344CB8AC3E}">
        <p14:creationId xmlns:p14="http://schemas.microsoft.com/office/powerpoint/2010/main" val="2027293968"/>
      </p:ext>
    </p:extLst>
  </p:cSld>
  <p:clrMapOvr>
    <a:masterClrMapping/>
  </p:clrMapOvr>
  <mc:AlternateContent xmlns:mc="http://schemas.openxmlformats.org/markup-compatibility/2006" xmlns:p14="http://schemas.microsoft.com/office/powerpoint/2010/main">
    <mc:Choice Requires="p14">
      <p:transition spd="slow" p14:dur="2000" advTm="51043"/>
    </mc:Choice>
    <mc:Fallback xmlns="">
      <p:transition spd="slow" advTm="51043"/>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الشبكة النجمية (</a:t>
            </a:r>
            <a:r>
              <a:rPr lang="en-US" dirty="0"/>
              <a:t>(Star Network</a:t>
            </a:r>
            <a:r>
              <a:rPr lang="ar-IQ" dirty="0"/>
              <a:t> </a:t>
            </a:r>
            <a:br>
              <a:rPr lang="ar-IQ" dirty="0"/>
            </a:br>
            <a:endParaRPr lang="ar-IQ" dirty="0"/>
          </a:p>
        </p:txBody>
      </p:sp>
      <p:sp>
        <p:nvSpPr>
          <p:cNvPr id="3" name="عنصر نائب للمحتوى 2"/>
          <p:cNvSpPr>
            <a:spLocks noGrp="1"/>
          </p:cNvSpPr>
          <p:nvPr>
            <p:ph idx="1"/>
          </p:nvPr>
        </p:nvSpPr>
        <p:spPr/>
        <p:txBody>
          <a:bodyPr/>
          <a:lstStyle/>
          <a:p>
            <a:pPr marL="0" indent="0" algn="just">
              <a:buNone/>
            </a:pPr>
            <a:r>
              <a:rPr lang="ar-IQ" dirty="0" smtClean="0"/>
              <a:t>ويتراسل الحاسوب المركزي في المركز الرئيسي الذي يمثل نقطة الارتكاز (</a:t>
            </a:r>
            <a:r>
              <a:rPr lang="en-US" dirty="0" smtClean="0"/>
              <a:t>Focal Point</a:t>
            </a:r>
            <a:r>
              <a:rPr lang="ar-IQ" dirty="0" smtClean="0"/>
              <a:t>)، بشكل مباشر مع حاسوب كل مركز مشارك في نظام الشبكة، من جهة، ومع الشبكات والحواسيب الأخرى الخارجية، من جهة أخرى. وعلى هذا الأساس فإن الشبكة النجمية (المركزية) تعتمد بشكل كبير على قدرات المعالجة للحاسوب المركزي المضيف فيها.</a:t>
            </a:r>
            <a:endParaRPr lang="ar-IQ" dirty="0"/>
          </a:p>
        </p:txBody>
      </p:sp>
    </p:spTree>
    <p:extLst>
      <p:ext uri="{BB962C8B-B14F-4D97-AF65-F5344CB8AC3E}">
        <p14:creationId xmlns:p14="http://schemas.microsoft.com/office/powerpoint/2010/main" val="2423644447"/>
      </p:ext>
    </p:extLst>
  </p:cSld>
  <p:clrMapOvr>
    <a:masterClrMapping/>
  </p:clrMapOvr>
  <mc:AlternateContent xmlns:mc="http://schemas.openxmlformats.org/markup-compatibility/2006" xmlns:p14="http://schemas.microsoft.com/office/powerpoint/2010/main">
    <mc:Choice Requires="p14">
      <p:transition spd="slow" p14:dur="2000" advTm="136576"/>
    </mc:Choice>
    <mc:Fallback xmlns="">
      <p:transition spd="slow" advTm="136576"/>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الشبكة النجمية (</a:t>
            </a:r>
            <a:r>
              <a:rPr lang="en-US" dirty="0"/>
              <a:t>(Star Network</a:t>
            </a:r>
            <a:r>
              <a:rPr lang="ar-IQ" dirty="0"/>
              <a:t> </a:t>
            </a:r>
            <a:br>
              <a:rPr lang="ar-IQ" dirty="0"/>
            </a:br>
            <a:endParaRPr lang="ar-IQ" dirty="0"/>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67000" y="2209800"/>
            <a:ext cx="7467600" cy="3581400"/>
          </a:xfrm>
        </p:spPr>
      </p:pic>
    </p:spTree>
    <p:extLst>
      <p:ext uri="{BB962C8B-B14F-4D97-AF65-F5344CB8AC3E}">
        <p14:creationId xmlns:p14="http://schemas.microsoft.com/office/powerpoint/2010/main" val="1342394891"/>
      </p:ext>
    </p:extLst>
  </p:cSld>
  <p:clrMapOvr>
    <a:masterClrMapping/>
  </p:clrMapOvr>
  <mc:AlternateContent xmlns:mc="http://schemas.openxmlformats.org/markup-compatibility/2006" xmlns:p14="http://schemas.microsoft.com/office/powerpoint/2010/main">
    <mc:Choice Requires="p14">
      <p:transition spd="slow" p14:dur="2000" advTm="38700"/>
    </mc:Choice>
    <mc:Fallback xmlns="">
      <p:transition spd="slow" advTm="3870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الشبكة النجمية (</a:t>
            </a:r>
            <a:r>
              <a:rPr lang="en-US" dirty="0"/>
              <a:t>(Star Network</a:t>
            </a:r>
            <a:r>
              <a:rPr lang="ar-IQ" dirty="0"/>
              <a:t> </a:t>
            </a:r>
            <a:br>
              <a:rPr lang="ar-IQ" dirty="0"/>
            </a:br>
            <a:endParaRPr lang="ar-IQ" dirty="0"/>
          </a:p>
        </p:txBody>
      </p:sp>
      <p:sp>
        <p:nvSpPr>
          <p:cNvPr id="3" name="عنصر نائب للمحتوى 2"/>
          <p:cNvSpPr>
            <a:spLocks noGrp="1"/>
          </p:cNvSpPr>
          <p:nvPr>
            <p:ph idx="1"/>
          </p:nvPr>
        </p:nvSpPr>
        <p:spPr/>
        <p:txBody>
          <a:bodyPr>
            <a:normAutofit fontScale="85000" lnSpcReduction="20000"/>
          </a:bodyPr>
          <a:lstStyle/>
          <a:p>
            <a:pPr marL="0" indent="0">
              <a:buNone/>
            </a:pPr>
            <a:endParaRPr lang="ar-IQ" dirty="0" smtClean="0"/>
          </a:p>
          <a:p>
            <a:pPr marL="0" indent="0">
              <a:buNone/>
            </a:pPr>
            <a:r>
              <a:rPr lang="ar-IQ" dirty="0"/>
              <a:t>المزايا/</a:t>
            </a:r>
          </a:p>
          <a:p>
            <a:pPr marL="457200" indent="-457200">
              <a:buAutoNum type="arabicPeriod"/>
            </a:pPr>
            <a:r>
              <a:rPr lang="ar-IQ" dirty="0" smtClean="0"/>
              <a:t>سهولة تراسل البيانات، وتعديلها، وتحديثا.</a:t>
            </a:r>
          </a:p>
          <a:p>
            <a:pPr marL="457200" indent="-457200">
              <a:buAutoNum type="arabicPeriod"/>
            </a:pPr>
            <a:r>
              <a:rPr lang="ar-IQ" dirty="0" smtClean="0"/>
              <a:t>لا يؤثر تعطل أو خروج أي حاسوب منها على سير العمل في الشبكة وانسيابية معلوماتها باستثناء تعطل الحاسوب المركزي .</a:t>
            </a:r>
          </a:p>
          <a:p>
            <a:pPr marL="457200" indent="-457200">
              <a:buAutoNum type="arabicPeriod"/>
            </a:pPr>
            <a:r>
              <a:rPr lang="ar-IQ" dirty="0" smtClean="0"/>
              <a:t>من الممكن تجزئة الشبكة إلى قطاعات.</a:t>
            </a:r>
          </a:p>
          <a:p>
            <a:pPr marL="457200" indent="-457200">
              <a:buAutoNum type="arabicPeriod"/>
            </a:pPr>
            <a:r>
              <a:rPr lang="ar-IQ" dirty="0" smtClean="0"/>
              <a:t>سهولة عملية إدارة ومراقبة الشبكة بسبب توفر المركزية.</a:t>
            </a:r>
          </a:p>
          <a:p>
            <a:pPr marL="457200" indent="-457200">
              <a:buAutoNum type="arabicPeriod"/>
            </a:pPr>
            <a:r>
              <a:rPr lang="ar-IQ" dirty="0" smtClean="0"/>
              <a:t>أسرع في نقل البيانات مباشرة من الحاسوب المركزي إلى الحاسوب الفرعي المطلوب.</a:t>
            </a:r>
          </a:p>
          <a:p>
            <a:pPr marL="457200" indent="-457200">
              <a:buAutoNum type="arabicPeriod"/>
            </a:pPr>
            <a:endParaRPr lang="ar-IQ" dirty="0" smtClean="0"/>
          </a:p>
          <a:p>
            <a:pPr marL="457200" indent="-457200">
              <a:buAutoNum type="arabicPeriod"/>
            </a:pPr>
            <a:endParaRPr lang="ar-IQ" dirty="0"/>
          </a:p>
        </p:txBody>
      </p:sp>
    </p:spTree>
    <p:extLst>
      <p:ext uri="{BB962C8B-B14F-4D97-AF65-F5344CB8AC3E}">
        <p14:creationId xmlns:p14="http://schemas.microsoft.com/office/powerpoint/2010/main" val="3644772287"/>
      </p:ext>
    </p:extLst>
  </p:cSld>
  <p:clrMapOvr>
    <a:masterClrMapping/>
  </p:clrMapOvr>
  <mc:AlternateContent xmlns:mc="http://schemas.openxmlformats.org/markup-compatibility/2006" xmlns:p14="http://schemas.microsoft.com/office/powerpoint/2010/main">
    <mc:Choice Requires="p14">
      <p:transition spd="slow" p14:dur="2000" advTm="86414"/>
    </mc:Choice>
    <mc:Fallback xmlns="">
      <p:transition spd="slow" advTm="86414"/>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الشبكة الخطية أو شبكة الباص (</a:t>
            </a:r>
            <a:r>
              <a:rPr lang="en-US" dirty="0"/>
              <a:t>Bus Network</a:t>
            </a:r>
            <a:r>
              <a:rPr lang="ar-IQ" dirty="0"/>
              <a:t>)</a:t>
            </a:r>
            <a:br>
              <a:rPr lang="ar-IQ" dirty="0"/>
            </a:br>
            <a:endParaRPr lang="ar-IQ" dirty="0"/>
          </a:p>
        </p:txBody>
      </p:sp>
      <p:sp>
        <p:nvSpPr>
          <p:cNvPr id="3" name="عنصر نائب للمحتوى 2"/>
          <p:cNvSpPr>
            <a:spLocks noGrp="1"/>
          </p:cNvSpPr>
          <p:nvPr>
            <p:ph idx="1"/>
          </p:nvPr>
        </p:nvSpPr>
        <p:spPr/>
        <p:txBody>
          <a:bodyPr/>
          <a:lstStyle/>
          <a:p>
            <a:pPr marL="0" indent="0" algn="just">
              <a:buNone/>
            </a:pPr>
            <a:r>
              <a:rPr lang="ar-IQ" dirty="0" smtClean="0"/>
              <a:t>تربط عدد من الحواسيب بشكل تسلسلي بواسطة كابل رئيسي يكون هو العمود الفقري للشبكة وإن جميع البيانات يجري تناقلها الى جميع أنحاء الشبكة، ويمكنها أن تمر في الاتجاهين عبر الكيبل. ولا توجد حاجة لوجود حاسوب مضيف مسيطر على الشبكة.  </a:t>
            </a:r>
            <a:endParaRPr lang="ar-IQ" dirty="0"/>
          </a:p>
        </p:txBody>
      </p:sp>
    </p:spTree>
    <p:extLst>
      <p:ext uri="{BB962C8B-B14F-4D97-AF65-F5344CB8AC3E}">
        <p14:creationId xmlns:p14="http://schemas.microsoft.com/office/powerpoint/2010/main" val="251551156"/>
      </p:ext>
    </p:extLst>
  </p:cSld>
  <p:clrMapOvr>
    <a:masterClrMapping/>
  </p:clrMapOvr>
  <mc:AlternateContent xmlns:mc="http://schemas.openxmlformats.org/markup-compatibility/2006" xmlns:p14="http://schemas.microsoft.com/office/powerpoint/2010/main">
    <mc:Choice Requires="p14">
      <p:transition spd="slow" p14:dur="2000" advTm="64565"/>
    </mc:Choice>
    <mc:Fallback xmlns="">
      <p:transition spd="slow" advTm="64565"/>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الشبكة الخطية أو شبكة الباص (</a:t>
            </a:r>
            <a:r>
              <a:rPr lang="en-US" dirty="0"/>
              <a:t>Bus Network</a:t>
            </a:r>
            <a:r>
              <a:rPr lang="ar-IQ" dirty="0"/>
              <a:t>)</a:t>
            </a:r>
            <a:br>
              <a:rPr lang="ar-IQ" dirty="0"/>
            </a:br>
            <a:endParaRPr lang="ar-IQ" dirty="0"/>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76400" y="2286000"/>
            <a:ext cx="9236869" cy="3581400"/>
          </a:xfrm>
        </p:spPr>
      </p:pic>
    </p:spTree>
    <p:extLst>
      <p:ext uri="{BB962C8B-B14F-4D97-AF65-F5344CB8AC3E}">
        <p14:creationId xmlns:p14="http://schemas.microsoft.com/office/powerpoint/2010/main" val="2605103030"/>
      </p:ext>
    </p:extLst>
  </p:cSld>
  <p:clrMapOvr>
    <a:masterClrMapping/>
  </p:clrMapOvr>
  <mc:AlternateContent xmlns:mc="http://schemas.openxmlformats.org/markup-compatibility/2006" xmlns:p14="http://schemas.microsoft.com/office/powerpoint/2010/main">
    <mc:Choice Requires="p14">
      <p:transition spd="slow" p14:dur="2000" advTm="19898"/>
    </mc:Choice>
    <mc:Fallback xmlns="">
      <p:transition spd="slow" advTm="19898"/>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الشبكة الخطية أو شبكة الباص (</a:t>
            </a:r>
            <a:r>
              <a:rPr lang="en-US" dirty="0"/>
              <a:t>Bus Network</a:t>
            </a:r>
            <a:r>
              <a:rPr lang="ar-IQ" dirty="0"/>
              <a:t>)</a:t>
            </a:r>
            <a:br>
              <a:rPr lang="ar-IQ" dirty="0"/>
            </a:br>
            <a:endParaRPr lang="ar-IQ" dirty="0"/>
          </a:p>
        </p:txBody>
      </p:sp>
      <p:sp>
        <p:nvSpPr>
          <p:cNvPr id="3" name="عنصر نائب للمحتوى 2"/>
          <p:cNvSpPr>
            <a:spLocks noGrp="1"/>
          </p:cNvSpPr>
          <p:nvPr>
            <p:ph idx="1"/>
          </p:nvPr>
        </p:nvSpPr>
        <p:spPr/>
        <p:txBody>
          <a:bodyPr/>
          <a:lstStyle/>
          <a:p>
            <a:pPr marL="0" indent="0">
              <a:buNone/>
            </a:pPr>
            <a:r>
              <a:rPr lang="ar-IQ" dirty="0" smtClean="0"/>
              <a:t>المزايا/</a:t>
            </a:r>
          </a:p>
          <a:p>
            <a:pPr marL="457200" indent="-457200">
              <a:buAutoNum type="arabicPeriod"/>
            </a:pPr>
            <a:r>
              <a:rPr lang="ar-IQ" dirty="0" smtClean="0"/>
              <a:t>سهولة ربط وبناء الشبكة.</a:t>
            </a:r>
          </a:p>
          <a:p>
            <a:pPr marL="457200" indent="-457200">
              <a:buAutoNum type="arabicPeriod"/>
            </a:pPr>
            <a:r>
              <a:rPr lang="ar-IQ" dirty="0" smtClean="0"/>
              <a:t>قلة تكاليفها.</a:t>
            </a:r>
          </a:p>
          <a:p>
            <a:pPr marL="457200" indent="-457200">
              <a:buAutoNum type="arabicPeriod"/>
            </a:pPr>
            <a:r>
              <a:rPr lang="ar-IQ" dirty="0" smtClean="0"/>
              <a:t>سهولة إداراتها.</a:t>
            </a:r>
          </a:p>
          <a:p>
            <a:pPr marL="0" indent="0">
              <a:buNone/>
            </a:pPr>
            <a:endParaRPr lang="ar-IQ" dirty="0"/>
          </a:p>
        </p:txBody>
      </p:sp>
    </p:spTree>
    <p:extLst>
      <p:ext uri="{BB962C8B-B14F-4D97-AF65-F5344CB8AC3E}">
        <p14:creationId xmlns:p14="http://schemas.microsoft.com/office/powerpoint/2010/main" val="1997699986"/>
      </p:ext>
    </p:extLst>
  </p:cSld>
  <p:clrMapOvr>
    <a:masterClrMapping/>
  </p:clrMapOvr>
  <mc:AlternateContent xmlns:mc="http://schemas.openxmlformats.org/markup-compatibility/2006" xmlns:p14="http://schemas.microsoft.com/office/powerpoint/2010/main">
    <mc:Choice Requires="p14">
      <p:transition spd="slow" p14:dur="2000" advTm="19111"/>
    </mc:Choice>
    <mc:Fallback xmlns="">
      <p:transition spd="slow" advTm="19111"/>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خداعي">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xmlns=""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otalTime>189</TotalTime>
  <Words>922</Words>
  <Application>Microsoft Office PowerPoint</Application>
  <PresentationFormat>مخصص</PresentationFormat>
  <Paragraphs>68</Paragraphs>
  <Slides>23</Slides>
  <Notes>0</Notes>
  <HiddenSlides>0</HiddenSlides>
  <MMClips>0</MMClips>
  <ScaleCrop>false</ScaleCrop>
  <HeadingPairs>
    <vt:vector size="4" baseType="variant">
      <vt:variant>
        <vt:lpstr>نسق</vt:lpstr>
      </vt:variant>
      <vt:variant>
        <vt:i4>1</vt:i4>
      </vt:variant>
      <vt:variant>
        <vt:lpstr>عناوين الشرائح</vt:lpstr>
      </vt:variant>
      <vt:variant>
        <vt:i4>23</vt:i4>
      </vt:variant>
    </vt:vector>
  </HeadingPairs>
  <TitlesOfParts>
    <vt:vector size="24" baseType="lpstr">
      <vt:lpstr>خداعي</vt:lpstr>
      <vt:lpstr>أشكال الشبكات</vt:lpstr>
      <vt:lpstr>أشكال الشبكات</vt:lpstr>
      <vt:lpstr>الشبكة النجمية ((Star Network  </vt:lpstr>
      <vt:lpstr>الشبكة النجمية ((Star Network  </vt:lpstr>
      <vt:lpstr>الشبكة النجمية ((Star Network  </vt:lpstr>
      <vt:lpstr>الشبكة النجمية ((Star Network  </vt:lpstr>
      <vt:lpstr>الشبكة الخطية أو شبكة الباص (Bus Network) </vt:lpstr>
      <vt:lpstr>الشبكة الخطية أو شبكة الباص (Bus Network) </vt:lpstr>
      <vt:lpstr>الشبكة الخطية أو شبكة الباص (Bus Network) </vt:lpstr>
      <vt:lpstr>الشبكة الخطية أو شبكة الباص (Bus Network) </vt:lpstr>
      <vt:lpstr>الشبكة الخطية أو شبكة الباص (Bus Network) </vt:lpstr>
      <vt:lpstr>الشبكة الدائرية أو الحلقية (Ring Network) </vt:lpstr>
      <vt:lpstr>الشبكة الدائرية أو الحلقية (Ring Network) </vt:lpstr>
      <vt:lpstr>الشبكة الدائرية أو الحلقية (Ring Network) </vt:lpstr>
      <vt:lpstr>الشبكة الدائرية أو الحلقية (Ring Network) </vt:lpstr>
      <vt:lpstr>الشبكة الدائرية أو الحلقية (Ring Network) </vt:lpstr>
      <vt:lpstr>الشبكة الهرمية (Hierarchical Network) </vt:lpstr>
      <vt:lpstr>الشبكة الهرمية (Hierarchical Network) </vt:lpstr>
      <vt:lpstr>الشبكة الهرمية (Hierarchical Network) </vt:lpstr>
      <vt:lpstr>شبكة النظير للنظير (Peer to Peer) </vt:lpstr>
      <vt:lpstr>شبكة النظير للنظير (Peer to Peer) </vt:lpstr>
      <vt:lpstr>شبكة النظير للنظير (Peer to Peer) </vt:lpstr>
      <vt:lpstr>الى لقاء اخر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اشكال الشبكات٦</dc:title>
  <dc:creator>salman dawood</dc:creator>
  <cp:lastModifiedBy>1BrotherCenter</cp:lastModifiedBy>
  <cp:revision>21</cp:revision>
  <dcterms:created xsi:type="dcterms:W3CDTF">2020-05-04T14:05:09Z</dcterms:created>
  <dcterms:modified xsi:type="dcterms:W3CDTF">2020-08-08T22:26:06Z</dcterms:modified>
</cp:coreProperties>
</file>